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x-wav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497" r:id="rId2"/>
    <p:sldId id="620" r:id="rId3"/>
    <p:sldId id="599" r:id="rId4"/>
    <p:sldId id="617" r:id="rId5"/>
    <p:sldId id="600" r:id="rId6"/>
    <p:sldId id="590" r:id="rId7"/>
    <p:sldId id="593" r:id="rId8"/>
    <p:sldId id="601" r:id="rId9"/>
    <p:sldId id="624" r:id="rId10"/>
    <p:sldId id="627" r:id="rId11"/>
    <p:sldId id="629" r:id="rId12"/>
    <p:sldId id="609" r:id="rId13"/>
    <p:sldId id="630" r:id="rId14"/>
    <p:sldId id="634" r:id="rId15"/>
    <p:sldId id="633" r:id="rId16"/>
  </p:sldIdLst>
  <p:sldSz cx="9144000" cy="6858000" type="screen4x3"/>
  <p:notesSz cx="6858000" cy="9144000"/>
  <p:custDataLst>
    <p:tags r:id="rId1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16A"/>
    <a:srgbClr val="C0504D"/>
    <a:srgbClr val="416F2F"/>
    <a:srgbClr val="373737"/>
    <a:srgbClr val="1F788D"/>
    <a:srgbClr val="5C5B5C"/>
    <a:srgbClr val="0059A9"/>
    <a:srgbClr val="00B050"/>
    <a:srgbClr val="B30058"/>
    <a:srgbClr val="B30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56" autoAdjust="0"/>
    <p:restoredTop sz="92033" autoAdjust="0"/>
  </p:normalViewPr>
  <p:slideViewPr>
    <p:cSldViewPr>
      <p:cViewPr varScale="1">
        <p:scale>
          <a:sx n="127" d="100"/>
          <a:sy n="127" d="100"/>
        </p:scale>
        <p:origin x="85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audio1.wav>
</file>

<file path=ppt/media/image1.jpg>
</file>

<file path=ppt/media/image10.tiff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22.10.20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098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904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/>
              <a:t>https://</a:t>
            </a:r>
            <a:r>
              <a:rPr lang="en" dirty="0" err="1"/>
              <a:t>tlgrm.ru</a:t>
            </a:r>
            <a:r>
              <a:rPr lang="en" dirty="0"/>
              <a:t>/stickers/</a:t>
            </a:r>
            <a:r>
              <a:rPr lang="en" dirty="0" err="1"/>
              <a:t>ci_cat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5778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audio" Target="../media/audio1.wav"/><Relationship Id="rId7" Type="http://schemas.openxmlformats.org/officeDocument/2006/relationships/image" Target="../media/image2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Relationship Id="rId9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png"/><Relationship Id="rId3" Type="http://schemas.openxmlformats.org/officeDocument/2006/relationships/audio" Target="../media/audio1.wav"/><Relationship Id="rId7" Type="http://schemas.openxmlformats.org/officeDocument/2006/relationships/image" Target="../media/image5.png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5"/>
          <p:cNvSpPr txBox="1">
            <a:spLocks/>
          </p:cNvSpPr>
          <p:nvPr/>
        </p:nvSpPr>
        <p:spPr>
          <a:xfrm>
            <a:off x="395536" y="144016"/>
            <a:ext cx="8640960" cy="6309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rgbClr val="28516A"/>
                </a:solidFill>
              </a:rPr>
              <a:t>Зачем </a:t>
            </a:r>
            <a:r>
              <a:rPr lang="ru-RU" sz="3200" b="1" dirty="0" err="1">
                <a:solidFill>
                  <a:srgbClr val="28516A"/>
                </a:solidFill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9918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Что может пойти не так?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3168352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Какие наиболее распространённые проблемы могут возникнуть при парсинге?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Страница может быть не найдена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А может быть найдена, но доступа к ней у вас нет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А может быть и есть, но через некоторое время сервер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его отбирает</a:t>
            </a:r>
          </a:p>
        </p:txBody>
      </p:sp>
    </p:spTree>
    <p:extLst>
      <p:ext uri="{BB962C8B-B14F-4D97-AF65-F5344CB8AC3E}">
        <p14:creationId xmlns:p14="http://schemas.microsoft.com/office/powerpoint/2010/main" val="410987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Серверные ошибки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2088232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Как понять, что что-то пошло не так?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При помощи кода серверной ошибки!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Он будет возвращен в случае неуспешного запроса</a:t>
            </a:r>
          </a:p>
        </p:txBody>
      </p:sp>
    </p:spTree>
    <p:extLst>
      <p:ext uri="{BB962C8B-B14F-4D97-AF65-F5344CB8AC3E}">
        <p14:creationId xmlns:p14="http://schemas.microsoft.com/office/powerpoint/2010/main" val="123024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Серверные ошибки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560" y="2389887"/>
            <a:ext cx="2448272" cy="504056"/>
          </a:xfrm>
        </p:spPr>
        <p:txBody>
          <a:bodyPr lIns="0" tIns="0" rIns="0" bIns="0">
            <a:noAutofit/>
          </a:bodyPr>
          <a:lstStyle/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404 – страница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 найдена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D14783-626E-F24D-A936-3AEB68BE6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251" y="562999"/>
            <a:ext cx="1800200" cy="1800200"/>
          </a:xfrm>
          <a:prstGeom prst="rect">
            <a:avLst/>
          </a:prstGeom>
        </p:spPr>
      </p:pic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01D4CF8E-95D7-4FDF-93CB-D633C0A30BE7}"/>
              </a:ext>
            </a:extLst>
          </p:cNvPr>
          <p:cNvGrpSpPr/>
          <p:nvPr/>
        </p:nvGrpSpPr>
        <p:grpSpPr>
          <a:xfrm>
            <a:off x="756018" y="1001003"/>
            <a:ext cx="2599101" cy="2144306"/>
            <a:chOff x="756018" y="1001003"/>
            <a:chExt cx="2599101" cy="2144306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072E469-6CD1-6D45-9A19-C052DB789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88509" y="1001003"/>
              <a:ext cx="1734120" cy="1734120"/>
            </a:xfrm>
            <a:prstGeom prst="rect">
              <a:avLst/>
            </a:prstGeom>
          </p:spPr>
        </p:pic>
        <p:sp>
          <p:nvSpPr>
            <p:cNvPr id="8" name="Содержимое 2">
              <a:extLst>
                <a:ext uri="{FF2B5EF4-FFF2-40B4-BE49-F238E27FC236}">
                  <a16:creationId xmlns:a16="http://schemas.microsoft.com/office/drawing/2014/main" id="{C4A4449C-AF9F-AB44-AEB7-BF2634124C68}"/>
                </a:ext>
              </a:extLst>
            </p:cNvPr>
            <p:cNvSpPr txBox="1">
              <a:spLocks/>
            </p:cNvSpPr>
            <p:nvPr/>
          </p:nvSpPr>
          <p:spPr>
            <a:xfrm>
              <a:off x="756018" y="2785269"/>
              <a:ext cx="2599101" cy="36004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800"/>
                </a:spcAft>
                <a:buFont typeface="Arial" pitchFamily="34" charset="0"/>
                <a:buNone/>
              </a:pPr>
              <a:r>
                <a:rPr lang="ru-RU" sz="2400" dirty="0">
                  <a:solidFill>
                    <a:srgbClr val="373737"/>
                  </a:solidFill>
                  <a:latin typeface="Myriad Pro" pitchFamily="34" charset="0"/>
                </a:rPr>
                <a:t>403 – доступ запрещен</a:t>
              </a: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F2E2EA81-FBB6-4F4D-A16B-DE187FAFD4E5}"/>
              </a:ext>
            </a:extLst>
          </p:cNvPr>
          <p:cNvGrpSpPr/>
          <p:nvPr/>
        </p:nvGrpSpPr>
        <p:grpSpPr>
          <a:xfrm>
            <a:off x="4979473" y="3247077"/>
            <a:ext cx="3384376" cy="2374210"/>
            <a:chOff x="5751374" y="2213711"/>
            <a:chExt cx="3384376" cy="2374210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569B0678-FBC2-7047-83F9-EBA4ADA58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77506" y="2213711"/>
              <a:ext cx="2132112" cy="2132112"/>
            </a:xfrm>
            <a:prstGeom prst="rect">
              <a:avLst/>
            </a:prstGeom>
          </p:spPr>
        </p:pic>
        <p:sp>
          <p:nvSpPr>
            <p:cNvPr id="10" name="Содержимое 2">
              <a:extLst>
                <a:ext uri="{FF2B5EF4-FFF2-40B4-BE49-F238E27FC236}">
                  <a16:creationId xmlns:a16="http://schemas.microsoft.com/office/drawing/2014/main" id="{ABC188DE-113D-C646-AEF6-E40AABC98F26}"/>
                </a:ext>
              </a:extLst>
            </p:cNvPr>
            <p:cNvSpPr txBox="1">
              <a:spLocks/>
            </p:cNvSpPr>
            <p:nvPr/>
          </p:nvSpPr>
          <p:spPr>
            <a:xfrm>
              <a:off x="5751374" y="4227881"/>
              <a:ext cx="3384376" cy="36004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800"/>
                </a:spcAft>
                <a:buFont typeface="Arial" pitchFamily="34" charset="0"/>
                <a:buNone/>
              </a:pPr>
              <a:r>
                <a:rPr lang="en-US" sz="2400" dirty="0">
                  <a:solidFill>
                    <a:srgbClr val="373737"/>
                  </a:solidFill>
                  <a:latin typeface="Myriad Pro" panose="020B0503030403020204"/>
                </a:rPr>
                <a:t>5</a:t>
              </a:r>
              <a:r>
                <a:rPr lang="ru-RU" sz="2400" dirty="0">
                  <a:solidFill>
                    <a:srgbClr val="373737"/>
                  </a:solidFill>
                  <a:latin typeface="Myriad Pro" pitchFamily="34" charset="0"/>
                </a:rPr>
                <a:t>0</a:t>
              </a:r>
              <a:r>
                <a:rPr lang="en-US" sz="2400" dirty="0">
                  <a:solidFill>
                    <a:srgbClr val="373737"/>
                  </a:solidFill>
                  <a:latin typeface="Myriad Pro" panose="020B0503030403020204"/>
                </a:rPr>
                <a:t>4</a:t>
              </a:r>
              <a:r>
                <a:rPr lang="ru-RU" sz="2400" dirty="0">
                  <a:solidFill>
                    <a:srgbClr val="373737"/>
                  </a:solidFill>
                  <a:latin typeface="Myriad Pro" pitchFamily="34" charset="0"/>
                </a:rPr>
                <a:t> – сервер </a:t>
              </a:r>
              <a:br>
                <a:rPr lang="ru-RU" sz="2400" dirty="0">
                  <a:solidFill>
                    <a:srgbClr val="373737"/>
                  </a:solidFill>
                  <a:latin typeface="Myriad Pro" pitchFamily="34" charset="0"/>
                </a:rPr>
              </a:br>
              <a:r>
                <a:rPr lang="ru-RU" sz="2400" dirty="0">
                  <a:solidFill>
                    <a:srgbClr val="373737"/>
                  </a:solidFill>
                  <a:latin typeface="Myriad Pro" pitchFamily="34" charset="0"/>
                </a:rPr>
                <a:t>не дождался ответа</a:t>
              </a:r>
            </a:p>
          </p:txBody>
        </p:sp>
      </p:grpSp>
      <p:sp>
        <p:nvSpPr>
          <p:cNvPr id="11" name="Содержимое 2">
            <a:extLst>
              <a:ext uri="{FF2B5EF4-FFF2-40B4-BE49-F238E27FC236}">
                <a16:creationId xmlns:a16="http://schemas.microsoft.com/office/drawing/2014/main" id="{7DDB23DD-B4AB-E64F-A33D-7291051CAFC2}"/>
              </a:ext>
            </a:extLst>
          </p:cNvPr>
          <p:cNvSpPr txBox="1">
            <a:spLocks/>
          </p:cNvSpPr>
          <p:nvPr/>
        </p:nvSpPr>
        <p:spPr>
          <a:xfrm>
            <a:off x="1434380" y="5270194"/>
            <a:ext cx="3912787" cy="10556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401– неавторизованный доступ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FB17C0B-5C90-4146-A07F-672810530C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1364" y="3629451"/>
            <a:ext cx="1747509" cy="17475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D06520-C32C-3646-BC33-6EA094B023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4493" y="1170901"/>
            <a:ext cx="1974408" cy="1974408"/>
          </a:xfrm>
          <a:prstGeom prst="rect">
            <a:avLst/>
          </a:prstGeom>
        </p:spPr>
      </p:pic>
      <p:sp>
        <p:nvSpPr>
          <p:cNvPr id="3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7E0CEDD4-292C-49CA-9A04-50AD6D4530A0}"/>
              </a:ext>
            </a:extLst>
          </p:cNvPr>
          <p:cNvSpPr txBox="1"/>
          <p:nvPr/>
        </p:nvSpPr>
        <p:spPr>
          <a:xfrm>
            <a:off x="467544" y="6154072"/>
            <a:ext cx="7896305" cy="2154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ma14="http://schemas.microsoft.com/office/mac/drawingml/2011/main" xmlns:a14="http://schemas.microsoft.com/office/drawing/2010/main" xmlns:mc="http://schemas.openxmlformats.org/markup-compatibility/2006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en" sz="1400" dirty="0">
                <a:solidFill>
                  <a:srgbClr val="28516A"/>
                </a:solidFill>
              </a:rPr>
              <a:t>https://tlgrm.ru/stickers/ci_cat</a:t>
            </a:r>
            <a:endParaRPr lang="ru-RU" sz="1400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64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9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Почему возникают ошибки?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2016224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Сервер не любит, когда его бомбардируют запросами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Серверу может не понравится, что вы не человек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Серверу надоедает, когда по нему бродят парсеры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47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Как это исправить?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2448272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Ограничить число запросов в секунду/минуту/</a:t>
            </a:r>
            <a:r>
              <a:rPr lang="en-US" sz="2400" dirty="0">
                <a:solidFill>
                  <a:srgbClr val="373737"/>
                </a:solidFill>
              </a:rPr>
              <a:t>…</a:t>
            </a:r>
            <a:endParaRPr lang="ru-RU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Притвориться человеком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Иногда даже скрываться и менять своё местоположение (достаточно просто </a:t>
            </a:r>
            <a:r>
              <a:rPr lang="en-US" sz="2400" dirty="0">
                <a:solidFill>
                  <a:srgbClr val="373737"/>
                </a:solidFill>
              </a:rPr>
              <a:t>IP </a:t>
            </a:r>
            <a:r>
              <a:rPr lang="ru-RU" sz="2400" dirty="0">
                <a:solidFill>
                  <a:srgbClr val="373737"/>
                </a:solidFill>
              </a:rPr>
              <a:t>адреса)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662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Как это исправить?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2448272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Ограничить число запросов в секунду/минуту/</a:t>
            </a:r>
            <a:r>
              <a:rPr lang="en-US" sz="2400" dirty="0">
                <a:solidFill>
                  <a:srgbClr val="373737"/>
                </a:solidFill>
              </a:rPr>
              <a:t>…</a:t>
            </a:r>
            <a:endParaRPr lang="ru-RU" sz="2400" dirty="0">
              <a:solidFill>
                <a:srgbClr val="373737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Притвориться человеком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Иногда даже скрываться и менять своё местоположение (достаточно просто </a:t>
            </a:r>
            <a:r>
              <a:rPr lang="en-US" sz="2400" dirty="0">
                <a:solidFill>
                  <a:srgbClr val="373737"/>
                </a:solidFill>
              </a:rPr>
              <a:t>IP </a:t>
            </a:r>
            <a:r>
              <a:rPr lang="ru-RU" sz="2400" dirty="0">
                <a:solidFill>
                  <a:srgbClr val="373737"/>
                </a:solidFill>
              </a:rPr>
              <a:t>адреса)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endParaRPr lang="ru-RU" sz="2400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CBE0B7ED-2A44-2148-801B-8D9B3A48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926908"/>
            <a:ext cx="3456384" cy="2765108"/>
          </a:xfrm>
          <a:prstGeom prst="rect">
            <a:avLst/>
          </a:prstGeom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325E194F-44F0-49B5-8BBF-21C4CC7292A1}"/>
              </a:ext>
            </a:extLst>
          </p:cNvPr>
          <p:cNvSpPr/>
          <p:nvPr/>
        </p:nvSpPr>
        <p:spPr>
          <a:xfrm>
            <a:off x="1019999" y="3212272"/>
            <a:ext cx="3384376" cy="2194380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/>
            <a:endParaRPr sz="1600">
              <a:latin typeface="DIN Alternate Bold"/>
              <a:ea typeface="DIN Alternate Bold"/>
              <a:cs typeface="DIN Alternate Bold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B65C83C-6137-4ADC-AB6D-6A35F7F8101D}"/>
              </a:ext>
            </a:extLst>
          </p:cNvPr>
          <p:cNvGrpSpPr/>
          <p:nvPr/>
        </p:nvGrpSpPr>
        <p:grpSpPr>
          <a:xfrm>
            <a:off x="1128468" y="3390936"/>
            <a:ext cx="3167439" cy="1837052"/>
            <a:chOff x="1119444" y="3680181"/>
            <a:chExt cx="3167439" cy="1837052"/>
          </a:xfrm>
        </p:grpSpPr>
        <p:sp>
          <p:nvSpPr>
            <p:cNvPr id="10" name="Shape">
              <a:extLst>
                <a:ext uri="{FF2B5EF4-FFF2-40B4-BE49-F238E27FC236}">
                  <a16:creationId xmlns:a16="http://schemas.microsoft.com/office/drawing/2014/main" id="{29809212-C1F8-40E1-9334-5D4064FC3D68}"/>
                </a:ext>
              </a:extLst>
            </p:cNvPr>
            <p:cNvSpPr/>
            <p:nvPr/>
          </p:nvSpPr>
          <p:spPr>
            <a:xfrm>
              <a:off x="2556974" y="3680181"/>
              <a:ext cx="292377" cy="292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6" y="0"/>
                  </a:moveTo>
                  <a:cubicBezTo>
                    <a:pt x="7318" y="0"/>
                    <a:pt x="4803" y="1006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6"/>
                    <a:pt x="12354" y="0"/>
                    <a:pt x="9836" y="0"/>
                  </a:cubicBezTo>
                  <a:close/>
                  <a:moveTo>
                    <a:pt x="13983" y="5123"/>
                  </a:moveTo>
                  <a:cubicBezTo>
                    <a:pt x="14087" y="5103"/>
                    <a:pt x="14195" y="5105"/>
                    <a:pt x="14299" y="5134"/>
                  </a:cubicBezTo>
                  <a:cubicBezTo>
                    <a:pt x="14448" y="5167"/>
                    <a:pt x="14626" y="5294"/>
                    <a:pt x="14916" y="5503"/>
                  </a:cubicBezTo>
                  <a:lnTo>
                    <a:pt x="15395" y="5850"/>
                  </a:lnTo>
                  <a:cubicBezTo>
                    <a:pt x="15685" y="6060"/>
                    <a:pt x="15861" y="6185"/>
                    <a:pt x="15943" y="6319"/>
                  </a:cubicBezTo>
                  <a:cubicBezTo>
                    <a:pt x="16068" y="6503"/>
                    <a:pt x="16108" y="6740"/>
                    <a:pt x="16054" y="6959"/>
                  </a:cubicBezTo>
                  <a:cubicBezTo>
                    <a:pt x="16022" y="7115"/>
                    <a:pt x="15901" y="7295"/>
                    <a:pt x="15701" y="7598"/>
                  </a:cubicBezTo>
                  <a:lnTo>
                    <a:pt x="10031" y="16178"/>
                  </a:lnTo>
                  <a:cubicBezTo>
                    <a:pt x="9831" y="16481"/>
                    <a:pt x="9712" y="16665"/>
                    <a:pt x="9583" y="16752"/>
                  </a:cubicBezTo>
                  <a:cubicBezTo>
                    <a:pt x="9407" y="16882"/>
                    <a:pt x="9186" y="16925"/>
                    <a:pt x="8978" y="16867"/>
                  </a:cubicBezTo>
                  <a:cubicBezTo>
                    <a:pt x="8962" y="16864"/>
                    <a:pt x="8930" y="16834"/>
                    <a:pt x="8914" y="16829"/>
                  </a:cubicBezTo>
                  <a:cubicBezTo>
                    <a:pt x="8913" y="16829"/>
                    <a:pt x="8910" y="16829"/>
                    <a:pt x="8909" y="16829"/>
                  </a:cubicBezTo>
                  <a:cubicBezTo>
                    <a:pt x="8793" y="16803"/>
                    <a:pt x="8623" y="16675"/>
                    <a:pt x="8435" y="16542"/>
                  </a:cubicBezTo>
                  <a:cubicBezTo>
                    <a:pt x="8403" y="16519"/>
                    <a:pt x="8396" y="16523"/>
                    <a:pt x="8361" y="16498"/>
                  </a:cubicBezTo>
                  <a:cubicBezTo>
                    <a:pt x="8359" y="16497"/>
                    <a:pt x="8358" y="16499"/>
                    <a:pt x="8356" y="16498"/>
                  </a:cubicBezTo>
                  <a:cubicBezTo>
                    <a:pt x="8330" y="16479"/>
                    <a:pt x="8326" y="16480"/>
                    <a:pt x="8298" y="16459"/>
                  </a:cubicBezTo>
                  <a:lnTo>
                    <a:pt x="4278" y="13548"/>
                  </a:lnTo>
                  <a:cubicBezTo>
                    <a:pt x="3988" y="13339"/>
                    <a:pt x="3812" y="13214"/>
                    <a:pt x="3730" y="13079"/>
                  </a:cubicBezTo>
                  <a:cubicBezTo>
                    <a:pt x="3605" y="12895"/>
                    <a:pt x="3564" y="12664"/>
                    <a:pt x="3619" y="12445"/>
                  </a:cubicBezTo>
                  <a:cubicBezTo>
                    <a:pt x="3651" y="12289"/>
                    <a:pt x="3772" y="12103"/>
                    <a:pt x="3972" y="11800"/>
                  </a:cubicBezTo>
                  <a:lnTo>
                    <a:pt x="4304" y="11298"/>
                  </a:lnTo>
                  <a:cubicBezTo>
                    <a:pt x="4504" y="10995"/>
                    <a:pt x="4623" y="10811"/>
                    <a:pt x="4752" y="10725"/>
                  </a:cubicBezTo>
                  <a:cubicBezTo>
                    <a:pt x="4928" y="10594"/>
                    <a:pt x="5154" y="10552"/>
                    <a:pt x="5363" y="10609"/>
                  </a:cubicBezTo>
                  <a:cubicBezTo>
                    <a:pt x="5512" y="10642"/>
                    <a:pt x="5685" y="10769"/>
                    <a:pt x="5974" y="10978"/>
                  </a:cubicBezTo>
                  <a:lnTo>
                    <a:pt x="8588" y="12870"/>
                  </a:lnTo>
                  <a:lnTo>
                    <a:pt x="13245" y="5823"/>
                  </a:lnTo>
                  <a:cubicBezTo>
                    <a:pt x="13445" y="5520"/>
                    <a:pt x="13565" y="5336"/>
                    <a:pt x="13693" y="5249"/>
                  </a:cubicBezTo>
                  <a:cubicBezTo>
                    <a:pt x="13781" y="5184"/>
                    <a:pt x="13879" y="5142"/>
                    <a:pt x="13983" y="5123"/>
                  </a:cubicBezTo>
                  <a:close/>
                </a:path>
              </a:pathLst>
            </a:custGeom>
            <a:solidFill>
              <a:srgbClr val="416F2F"/>
            </a:solidFill>
            <a:ln w="3175">
              <a:miter lim="400000"/>
            </a:ln>
          </p:spPr>
          <p:txBody>
            <a:bodyPr lIns="24207" tIns="24207" rIns="24207" bIns="24207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1pPr>
              <a:lvl2pPr marL="0" marR="0" indent="3429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2pPr>
              <a:lvl3pPr marL="0" marR="0" indent="6858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3pPr>
              <a:lvl4pPr marL="0" marR="0" indent="10287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4pPr>
              <a:lvl5pPr marL="0" marR="0" indent="13716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5pPr>
              <a:lvl6pPr marL="0" marR="0" indent="17145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6pPr>
              <a:lvl7pPr marL="0" marR="0" indent="20574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7pPr>
              <a:lvl8pPr marL="0" marR="0" indent="24003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8pPr>
              <a:lvl9pPr marL="0" marR="0" indent="2743200" algn="l" defTabSz="410765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400" b="0" i="0" u="none" strike="noStrike" cap="none" spc="24" normalizeH="0" baseline="0">
                  <a:ln>
                    <a:noFill/>
                  </a:ln>
                  <a:solidFill>
                    <a:srgbClr val="5C5C5C"/>
                  </a:solidFill>
                  <a:effectLst/>
                  <a:uFillTx/>
                  <a:latin typeface="MyriadPro-Regular"/>
                  <a:ea typeface="MyriadPro-Regular"/>
                  <a:cs typeface="MyriadPro-Regular"/>
                  <a:sym typeface="MyriadPro-Regular"/>
                </a:defRPr>
              </a:lvl9pPr>
            </a:lstStyle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" name="Объект 5">
              <a:extLst>
                <a:ext uri="{FF2B5EF4-FFF2-40B4-BE49-F238E27FC236}">
                  <a16:creationId xmlns:a16="http://schemas.microsoft.com/office/drawing/2014/main" id="{31D33E89-9AE2-43E9-ACC8-6191227D4D80}"/>
                </a:ext>
              </a:extLst>
            </p:cNvPr>
            <p:cNvSpPr txBox="1">
              <a:spLocks/>
            </p:cNvSpPr>
            <p:nvPr/>
          </p:nvSpPr>
          <p:spPr>
            <a:xfrm>
              <a:off x="1119444" y="3972563"/>
              <a:ext cx="3167439" cy="1544670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800"/>
                </a:spcAft>
                <a:buNone/>
              </a:pPr>
              <a:r>
                <a:rPr lang="ru-RU" sz="2400" dirty="0">
                  <a:solidFill>
                    <a:srgbClr val="416F2F"/>
                  </a:solidFill>
                </a:rPr>
                <a:t>Если в результате получаем серверный код 200 – всё получилось!</a:t>
              </a:r>
              <a:endParaRPr lang="en-US" sz="2400" dirty="0">
                <a:solidFill>
                  <a:srgbClr val="416F2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638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Зачем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4464496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 вас есть идея и есть данные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их мало?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 вас есть идея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но нет данных?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У вас нет идеи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нет данных? 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28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4398206-71A9-F445-A12B-AF3B384A7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055" y="3914130"/>
            <a:ext cx="2065074" cy="9842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Зачем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BC8A11-2FBD-FE4D-A2A2-82DDFC3B3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658" y="4957532"/>
            <a:ext cx="4203700" cy="571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F3E0FB-8EC5-0249-9CF8-1ECED6AA2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139" y="1970594"/>
            <a:ext cx="2330230" cy="735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5AF7EA2-AE6C-E94B-85BB-A7D598B40B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6306" y="2150361"/>
            <a:ext cx="4283968" cy="2353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20C53E-E82C-CB4C-BD27-A0F67E3653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3402" y="3178803"/>
            <a:ext cx="2413744" cy="24548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CFD5E4-4E38-AD44-96FA-DC4D69402C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5705" y="4316616"/>
            <a:ext cx="1165302" cy="12818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0AC3CED-B488-FD45-BD4D-8BD8E3AEB0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36176" y="722638"/>
            <a:ext cx="1121311" cy="110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573B015-84AB-1C4F-B814-52B4925E07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52269" y="1578477"/>
            <a:ext cx="2186854" cy="8354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B7EC1B-7AFD-6549-B7D8-3F79AAF070F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63482" y="1105271"/>
            <a:ext cx="1162137" cy="1162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940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3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4398206-71A9-F445-A12B-AF3B384A7C34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403055" y="3914130"/>
            <a:ext cx="2065074" cy="9842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Зачем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BC8A11-2FBD-FE4D-A2A2-82DDFC3B3EC0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2589658" y="4957532"/>
            <a:ext cx="4203700" cy="571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F3E0FB-8EC5-0249-9CF8-1ECED6AA2C9E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543139" y="1970594"/>
            <a:ext cx="2330230" cy="735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5AF7EA2-AE6C-E94B-85BB-A7D598B40B78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2986306" y="2150361"/>
            <a:ext cx="4283968" cy="2353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20C53E-E82C-CB4C-BD27-A0F67E365334}"/>
              </a:ext>
            </a:extLst>
          </p:cNvPr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6063402" y="3178803"/>
            <a:ext cx="2413744" cy="24548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CFD5E4-4E38-AD44-96FA-DC4D69402C37}"/>
              </a:ext>
            </a:extLst>
          </p:cNvPr>
          <p:cNvPicPr>
            <a:picLocks noChangeAspect="1"/>
          </p:cNvPicPr>
          <p:nvPr/>
        </p:nvPicPr>
        <p:blipFill>
          <a:blip r:embed="rId9">
            <a:grayscl/>
          </a:blip>
          <a:stretch>
            <a:fillRect/>
          </a:stretch>
        </p:blipFill>
        <p:spPr>
          <a:xfrm>
            <a:off x="715705" y="4316616"/>
            <a:ext cx="1165302" cy="12818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0AC3CED-B488-FD45-BD4D-8BD8E3AEB044}"/>
              </a:ext>
            </a:extLst>
          </p:cNvPr>
          <p:cNvPicPr>
            <a:picLocks noChangeAspect="1"/>
          </p:cNvPicPr>
          <p:nvPr/>
        </p:nvPicPr>
        <p:blipFill>
          <a:blip r:embed="rId10">
            <a:grayscl/>
          </a:blip>
          <a:stretch>
            <a:fillRect/>
          </a:stretch>
        </p:blipFill>
        <p:spPr>
          <a:xfrm>
            <a:off x="4636176" y="722638"/>
            <a:ext cx="1121311" cy="110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573B015-84AB-1C4F-B814-52B4925E0783}"/>
              </a:ext>
            </a:extLst>
          </p:cNvPr>
          <p:cNvPicPr>
            <a:picLocks noChangeAspect="1"/>
          </p:cNvPicPr>
          <p:nvPr/>
        </p:nvPicPr>
        <p:blipFill>
          <a:blip r:embed="rId11">
            <a:grayscl/>
          </a:blip>
          <a:stretch>
            <a:fillRect/>
          </a:stretch>
        </p:blipFill>
        <p:spPr>
          <a:xfrm>
            <a:off x="6152269" y="1578477"/>
            <a:ext cx="2186854" cy="8354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B7EC1B-7AFD-6549-B7D8-3F79AAF070F8}"/>
              </a:ext>
            </a:extLst>
          </p:cNvPr>
          <p:cNvPicPr>
            <a:picLocks noChangeAspect="1"/>
          </p:cNvPicPr>
          <p:nvPr/>
        </p:nvPicPr>
        <p:blipFill>
          <a:blip r:embed="rId12">
            <a:grayscl/>
          </a:blip>
          <a:stretch>
            <a:fillRect/>
          </a:stretch>
        </p:blipFill>
        <p:spPr>
          <a:xfrm>
            <a:off x="3263482" y="1105271"/>
            <a:ext cx="1162137" cy="1162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Взрыв: 14 точек 5">
            <a:extLst>
              <a:ext uri="{FF2B5EF4-FFF2-40B4-BE49-F238E27FC236}">
                <a16:creationId xmlns:a16="http://schemas.microsoft.com/office/drawing/2014/main" id="{003B052D-1DF2-4C69-9898-E962670578C4}"/>
              </a:ext>
            </a:extLst>
          </p:cNvPr>
          <p:cNvSpPr/>
          <p:nvPr/>
        </p:nvSpPr>
        <p:spPr>
          <a:xfrm rot="529294">
            <a:off x="1379272" y="436805"/>
            <a:ext cx="7123279" cy="3332300"/>
          </a:xfrm>
          <a:prstGeom prst="irregularSeal2">
            <a:avLst/>
          </a:prstGeom>
          <a:solidFill>
            <a:srgbClr val="FFFFFF"/>
          </a:solidFill>
          <a:ln w="57150">
            <a:solidFill>
              <a:srgbClr val="2851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99D4A3D-E9F3-4A3A-A81A-D1AFCDA085FA}"/>
              </a:ext>
            </a:extLst>
          </p:cNvPr>
          <p:cNvSpPr/>
          <p:nvPr/>
        </p:nvSpPr>
        <p:spPr>
          <a:xfrm>
            <a:off x="2616797" y="1683388"/>
            <a:ext cx="42087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 algn="ctr"/>
            <a:r>
              <a:rPr lang="ru-RU" sz="3200" b="1" dirty="0">
                <a:solidFill>
                  <a:srgbClr val="C0504D"/>
                </a:solidFill>
              </a:rPr>
              <a:t>Как это нет кнопки скачать?!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29C3792-CAEA-4F19-B5F0-36F472DC86C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764" y="2838418"/>
            <a:ext cx="3550228" cy="32780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7A85BC-8306-8549-B681-5FB74A9566D1}"/>
              </a:ext>
            </a:extLst>
          </p:cNvPr>
          <p:cNvSpPr txBox="1"/>
          <p:nvPr/>
        </p:nvSpPr>
        <p:spPr>
          <a:xfrm>
            <a:off x="456643" y="6022449"/>
            <a:ext cx="41873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Кадр из мультипликационного сериала «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Футурама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».</a:t>
            </a:r>
            <a:br>
              <a:rPr lang="ru-RU" sz="11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Автор Мэтт </a:t>
            </a:r>
            <a:r>
              <a:rPr lang="ru-RU" sz="1100" dirty="0" err="1">
                <a:solidFill>
                  <a:schemeClr val="bg1">
                    <a:lumMod val="75000"/>
                  </a:schemeClr>
                </a:solidFill>
              </a:rPr>
              <a:t>Грейнинг</a:t>
            </a:r>
            <a:r>
              <a:rPr lang="ru-RU" sz="1100" dirty="0">
                <a:solidFill>
                  <a:schemeClr val="bg1">
                    <a:lumMod val="75000"/>
                  </a:schemeClr>
                </a:solidFill>
              </a:rPr>
              <a:t>, Дэвид Коэн. Производство 20</a:t>
            </a:r>
            <a:r>
              <a:rPr lang="en-US" sz="1100" baseline="30000" dirty="0" err="1">
                <a:solidFill>
                  <a:schemeClr val="bg1">
                    <a:lumMod val="75000"/>
                  </a:schemeClr>
                </a:solidFill>
              </a:rPr>
              <a:t>th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Century Fox</a:t>
            </a:r>
            <a:endParaRPr lang="en-RU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26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4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Чем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576064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Конечно же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python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992A12-54E3-AE44-8735-B68BD7655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70" y="2348880"/>
            <a:ext cx="8192911" cy="345638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B03EBB-240F-244B-8E94-2AF141DD9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168" y="620688"/>
            <a:ext cx="2002532" cy="200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75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Чем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576064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ещё парой библиотек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AD89232-E28B-884E-A5D4-A63C9229CF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445"/>
          <a:stretch/>
        </p:blipFill>
        <p:spPr>
          <a:xfrm>
            <a:off x="1278859" y="2600908"/>
            <a:ext cx="2592289" cy="16561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50C236-EB97-6C49-AC57-E23B80E134E8}"/>
              </a:ext>
            </a:extLst>
          </p:cNvPr>
          <p:cNvSpPr txBox="1"/>
          <p:nvPr/>
        </p:nvSpPr>
        <p:spPr>
          <a:xfrm>
            <a:off x="1200630" y="4941168"/>
            <a:ext cx="28543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373737"/>
                </a:solidFill>
                <a:latin typeface="Myriad Pro" panose="020B0503030403020204"/>
              </a:rPr>
              <a:t>Requests</a:t>
            </a:r>
            <a:endParaRPr lang="ru-RU" sz="5000" dirty="0">
              <a:solidFill>
                <a:srgbClr val="373737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1F9EF1-6622-C947-B9BE-826DC9C39075}"/>
              </a:ext>
            </a:extLst>
          </p:cNvPr>
          <p:cNvSpPr txBox="1"/>
          <p:nvPr/>
        </p:nvSpPr>
        <p:spPr>
          <a:xfrm>
            <a:off x="4427984" y="4941168"/>
            <a:ext cx="39613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err="1">
                <a:solidFill>
                  <a:srgbClr val="373737"/>
                </a:solidFill>
                <a:latin typeface="Myriad Pro" panose="020B0503030403020204"/>
              </a:rPr>
              <a:t>BeautifulSoup</a:t>
            </a:r>
            <a:endParaRPr lang="ru-RU" sz="5000" dirty="0">
              <a:solidFill>
                <a:srgbClr val="373737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8AB056-7FE9-464D-8FFB-C94AA28328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828" y="1245072"/>
            <a:ext cx="3077556" cy="368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5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Как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CA18E1E-8A6A-1F4E-A1EF-B967F6DE4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" t="43439" r="43969"/>
          <a:stretch/>
        </p:blipFill>
        <p:spPr>
          <a:xfrm>
            <a:off x="539552" y="1268760"/>
            <a:ext cx="8370106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35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Как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sp>
        <p:nvSpPr>
          <p:cNvPr id="5" name="Содержимое 2">
            <a:extLst>
              <a:ext uri="{FF2B5EF4-FFF2-40B4-BE49-F238E27FC236}">
                <a16:creationId xmlns:a16="http://schemas.microsoft.com/office/drawing/2014/main" id="{4A1E06C3-80B5-8347-8FEC-88D442E9C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1379131"/>
          </a:xfr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b="1" dirty="0" err="1">
                <a:solidFill>
                  <a:srgbClr val="28516A"/>
                </a:solidFill>
                <a:latin typeface="Myriad Pro" pitchFamily="34" charset="0"/>
              </a:rPr>
              <a:t>HyperText</a:t>
            </a:r>
            <a:r>
              <a:rPr lang="en-US" sz="2400" b="1" dirty="0">
                <a:solidFill>
                  <a:srgbClr val="28516A"/>
                </a:solidFill>
                <a:latin typeface="Myriad Pro" pitchFamily="34" charset="0"/>
              </a:rPr>
              <a:t> Markup Language (HTML) </a:t>
            </a:r>
          </a:p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Это язык разметки для создания веб страниц и приложений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  <p:sp>
        <p:nvSpPr>
          <p:cNvPr id="4" name="Содержимое 2">
            <a:extLst>
              <a:ext uri="{FF2B5EF4-FFF2-40B4-BE49-F238E27FC236}">
                <a16:creationId xmlns:a16="http://schemas.microsoft.com/office/drawing/2014/main" id="{C6E14761-614C-304C-909D-D66CA730354C}"/>
              </a:ext>
            </a:extLst>
          </p:cNvPr>
          <p:cNvSpPr txBox="1">
            <a:spLocks/>
          </p:cNvSpPr>
          <p:nvPr/>
        </p:nvSpPr>
        <p:spPr>
          <a:xfrm>
            <a:off x="612000" y="2160000"/>
            <a:ext cx="8424936" cy="39332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400" b="1" dirty="0">
                <a:solidFill>
                  <a:srgbClr val="28516A"/>
                </a:solidFill>
              </a:rPr>
              <a:t>&lt;a&gt;</a:t>
            </a:r>
            <a:r>
              <a:rPr lang="en-US" sz="2400" dirty="0">
                <a:solidFill>
                  <a:srgbClr val="28516A"/>
                </a:solidFill>
                <a:latin typeface="Myriad Pro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используют для создания ссылок на другие странички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400" b="1" dirty="0">
                <a:solidFill>
                  <a:srgbClr val="28516A"/>
                </a:solidFill>
              </a:rPr>
              <a:t>&lt;h1&gt; … &lt;h6&gt;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используют для создания заголовков разных уровней 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400" b="1" dirty="0">
                <a:solidFill>
                  <a:srgbClr val="28516A"/>
                </a:solidFill>
              </a:rPr>
              <a:t>&lt;b&gt;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задаёт полужирное очертание текста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400" b="1" dirty="0">
                <a:solidFill>
                  <a:srgbClr val="28516A"/>
                </a:solidFill>
              </a:rPr>
              <a:t>&lt;div&gt;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выделяет любой отдельный блок веб-страницы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многие другие тэги 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…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endParaRPr lang="en-US" sz="2400" dirty="0"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92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Как </a:t>
            </a:r>
            <a:r>
              <a:rPr lang="ru-RU" sz="3200" b="1" dirty="0" err="1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парсить</a:t>
            </a:r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3096344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Открываем сайт с интересующими нас данными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Находим интересующий нас элемент и переходим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в браузере в режим просмотра кода (</a:t>
            </a:r>
            <a:r>
              <a:rPr lang="en-US" sz="2400" dirty="0">
                <a:solidFill>
                  <a:srgbClr val="373737"/>
                </a:solidFill>
              </a:rPr>
              <a:t>inspect element code</a:t>
            </a:r>
            <a:r>
              <a:rPr lang="ru-RU" sz="2400" dirty="0">
                <a:solidFill>
                  <a:srgbClr val="373737"/>
                </a:solidFill>
              </a:rPr>
              <a:t>)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Aft>
                <a:spcPts val="6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Находим соответствующие тэги, окружающие наш элемент</a:t>
            </a:r>
          </a:p>
          <a:p>
            <a:pPr>
              <a:spcAft>
                <a:spcPts val="6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</a:rPr>
              <a:t>Дальше библиотека </a:t>
            </a:r>
            <a:r>
              <a:rPr lang="en-US" sz="2400" dirty="0">
                <a:solidFill>
                  <a:srgbClr val="373737"/>
                </a:solidFill>
              </a:rPr>
              <a:t>Beautiful Soup</a:t>
            </a:r>
            <a:r>
              <a:rPr lang="ru-RU" sz="2400" dirty="0">
                <a:solidFill>
                  <a:srgbClr val="373737"/>
                </a:solidFill>
              </a:rPr>
              <a:t> всё сделает сама</a:t>
            </a:r>
            <a:r>
              <a:rPr lang="en-US" sz="2400" dirty="0">
                <a:solidFill>
                  <a:srgbClr val="373737"/>
                </a:solidFill>
              </a:rPr>
              <a:t> </a:t>
            </a:r>
            <a:br>
              <a:rPr lang="ru-RU" sz="2400" dirty="0">
                <a:solidFill>
                  <a:srgbClr val="373737"/>
                </a:solidFill>
              </a:rPr>
            </a:br>
            <a:r>
              <a:rPr lang="en-US" sz="2400" dirty="0">
                <a:solidFill>
                  <a:srgbClr val="373737"/>
                </a:solidFill>
              </a:rPr>
              <a:t>(</a:t>
            </a:r>
            <a:r>
              <a:rPr lang="ru-RU" sz="2400" dirty="0">
                <a:solidFill>
                  <a:srgbClr val="373737"/>
                </a:solidFill>
              </a:rPr>
              <a:t>она превращает </a:t>
            </a:r>
            <a:r>
              <a:rPr lang="en-US" sz="2400" dirty="0">
                <a:solidFill>
                  <a:srgbClr val="373737"/>
                </a:solidFill>
              </a:rPr>
              <a:t>html </a:t>
            </a:r>
            <a:r>
              <a:rPr lang="ru-RU" sz="2400" dirty="0">
                <a:solidFill>
                  <a:srgbClr val="373737"/>
                </a:solidFill>
              </a:rPr>
              <a:t>код страницы в дерево, и мы можем по нему перемещаться)</a:t>
            </a:r>
          </a:p>
        </p:txBody>
      </p:sp>
    </p:spTree>
    <p:extLst>
      <p:ext uri="{BB962C8B-B14F-4D97-AF65-F5344CB8AC3E}">
        <p14:creationId xmlns:p14="http://schemas.microsoft.com/office/powerpoint/2010/main" val="408830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Другая 5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421</Words>
  <Application>Microsoft Macintosh PowerPoint</Application>
  <PresentationFormat>Экран (4:3)</PresentationFormat>
  <Paragraphs>61</Paragraphs>
  <Slides>15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DIN Alternate Bold</vt:lpstr>
      <vt:lpstr>Myriad Pro</vt:lpstr>
      <vt:lpstr>Times New Roman</vt:lpstr>
      <vt:lpstr>Zapf Dingbats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Филипп Ульянкин</cp:lastModifiedBy>
  <cp:revision>2095</cp:revision>
  <cp:lastPrinted>2020-07-10T16:49:39Z</cp:lastPrinted>
  <dcterms:created xsi:type="dcterms:W3CDTF">2005-01-01T07:06:31Z</dcterms:created>
  <dcterms:modified xsi:type="dcterms:W3CDTF">2020-10-22T16:45:07Z</dcterms:modified>
</cp:coreProperties>
</file>